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EEF5-6095-4EB2-B05B-F8B5E776CB9F}" type="datetimeFigureOut">
              <a:rPr lang="sk-SK" smtClean="0"/>
              <a:t>3. 4. 2016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4676-AF8A-4605-BF38-6AC6A81991A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EEF5-6095-4EB2-B05B-F8B5E776CB9F}" type="datetimeFigureOut">
              <a:rPr lang="sk-SK" smtClean="0"/>
              <a:t>3. 4. 2016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4676-AF8A-4605-BF38-6AC6A81991A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EEF5-6095-4EB2-B05B-F8B5E776CB9F}" type="datetimeFigureOut">
              <a:rPr lang="sk-SK" smtClean="0"/>
              <a:t>3. 4. 2016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4676-AF8A-4605-BF38-6AC6A81991A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EEF5-6095-4EB2-B05B-F8B5E776CB9F}" type="datetimeFigureOut">
              <a:rPr lang="sk-SK" smtClean="0"/>
              <a:t>3. 4. 2016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4676-AF8A-4605-BF38-6AC6A81991A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EEF5-6095-4EB2-B05B-F8B5E776CB9F}" type="datetimeFigureOut">
              <a:rPr lang="sk-SK" smtClean="0"/>
              <a:t>3. 4. 2016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4676-AF8A-4605-BF38-6AC6A81991A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EEF5-6095-4EB2-B05B-F8B5E776CB9F}" type="datetimeFigureOut">
              <a:rPr lang="sk-SK" smtClean="0"/>
              <a:t>3. 4. 2016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4676-AF8A-4605-BF38-6AC6A81991A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EEF5-6095-4EB2-B05B-F8B5E776CB9F}" type="datetimeFigureOut">
              <a:rPr lang="sk-SK" smtClean="0"/>
              <a:t>3. 4. 2016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4676-AF8A-4605-BF38-6AC6A81991A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EEF5-6095-4EB2-B05B-F8B5E776CB9F}" type="datetimeFigureOut">
              <a:rPr lang="sk-SK" smtClean="0"/>
              <a:t>3. 4. 2016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4676-AF8A-4605-BF38-6AC6A81991A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EEF5-6095-4EB2-B05B-F8B5E776CB9F}" type="datetimeFigureOut">
              <a:rPr lang="sk-SK" smtClean="0"/>
              <a:t>3. 4. 2016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4676-AF8A-4605-BF38-6AC6A81991A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EEF5-6095-4EB2-B05B-F8B5E776CB9F}" type="datetimeFigureOut">
              <a:rPr lang="sk-SK" smtClean="0"/>
              <a:t>3. 4. 2016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A4676-AF8A-4605-BF38-6AC6A81991A9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EEF5-6095-4EB2-B05B-F8B5E776CB9F}" type="datetimeFigureOut">
              <a:rPr lang="sk-SK" smtClean="0"/>
              <a:t>3. 4. 2016</a:t>
            </a:fld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A4676-AF8A-4605-BF38-6AC6A81991A9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DEA4676-AF8A-4605-BF38-6AC6A81991A9}" type="slidenum">
              <a:rPr lang="sk-SK" smtClean="0"/>
              <a:t>‹#›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A7BEEF5-6095-4EB2-B05B-F8B5E776CB9F}" type="datetimeFigureOut">
              <a:rPr lang="sk-SK" smtClean="0"/>
              <a:t>3. 4. 2016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ockexshadow.com/apple-live-charts" TargetMode="External"/><Relationship Id="rId13" Type="http://schemas.openxmlformats.org/officeDocument/2006/relationships/hyperlink" Target="http://www.tatrabanka.sk/sk/personal/uvery/bezucelovy-uver.html" TargetMode="External"/><Relationship Id="rId3" Type="http://schemas.openxmlformats.org/officeDocument/2006/relationships/hyperlink" Target="http://www.banky-na-slovensku.sk/terminovane-vklady/" TargetMode="External"/><Relationship Id="rId7" Type="http://schemas.openxmlformats.org/officeDocument/2006/relationships/hyperlink" Target="https://www.pss.sk/informacie/bankove-pojmy/" TargetMode="External"/><Relationship Id="rId12" Type="http://schemas.openxmlformats.org/officeDocument/2006/relationships/hyperlink" Target="http://www.tatrabanka.sk/sk/personal/sporenie-a-investovanie/investovanie/podielove-fondy/harmonic-fond.html#podmienky-na-ziskanie" TargetMode="External"/><Relationship Id="rId17" Type="http://schemas.openxmlformats.org/officeDocument/2006/relationships/hyperlink" Target="http://www.vyrocnaspravatatrabanka.sk/" TargetMode="External"/><Relationship Id="rId2" Type="http://schemas.openxmlformats.org/officeDocument/2006/relationships/hyperlink" Target="https://www.azpozicky.sk/definicie-pojmov/" TargetMode="External"/><Relationship Id="rId16" Type="http://schemas.openxmlformats.org/officeDocument/2006/relationships/hyperlink" Target="http://www.tatrabanka.sk/sk/personal/uvery/bezucelovy-uver/kalkulack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zickomania.sk/definicie/u/" TargetMode="External"/><Relationship Id="rId11" Type="http://schemas.openxmlformats.org/officeDocument/2006/relationships/hyperlink" Target="http://www.tatrabanka.sk/sk/personal/sporenie-a-investovanie/investovanie/podielove-fondy/harmonic-fond.html#detaily" TargetMode="External"/><Relationship Id="rId5" Type="http://schemas.openxmlformats.org/officeDocument/2006/relationships/hyperlink" Target="http://www.fininfo.sk/sk/ja-a-financie/rocna-percentualna-miera-nakladov" TargetMode="External"/><Relationship Id="rId15" Type="http://schemas.openxmlformats.org/officeDocument/2006/relationships/hyperlink" Target="http://www.tatrabanka.sk/sk/personal/uvery/bezucelovy-uver.html#podmienky-na-ziskanie" TargetMode="External"/><Relationship Id="rId10" Type="http://schemas.openxmlformats.org/officeDocument/2006/relationships/hyperlink" Target="http://www.tatrabanka.sk/sk/business/investovanie/zhodnocovanie/terminovane-vklady.html#podmienky" TargetMode="External"/><Relationship Id="rId4" Type="http://schemas.openxmlformats.org/officeDocument/2006/relationships/hyperlink" Target="http://www.dicholding.com/sk/aktuality/investicie-s-dic/investicne-diamanty-stabilny-luxus-ktory-prekonava-inflaciu" TargetMode="External"/><Relationship Id="rId9" Type="http://schemas.openxmlformats.org/officeDocument/2006/relationships/hyperlink" Target="http://www.tam.sk/sk/ponuka-fondov/harmonic-fond.html#vysledky-fondu" TargetMode="External"/><Relationship Id="rId14" Type="http://schemas.openxmlformats.org/officeDocument/2006/relationships/hyperlink" Target="http://www.tatrabanka.sk/sk/personal/uvery/bezucelovy-uver.html#detail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Tatra banka a.s.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Seminárna práca z Matematiky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6444208" y="5889701"/>
            <a:ext cx="1683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smtClean="0"/>
              <a:t>Samuel </a:t>
            </a:r>
            <a:r>
              <a:rPr lang="sk-SK" sz="2000" dirty="0" err="1" smtClean="0"/>
              <a:t>Kostúr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418792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ceny vybraných komodít</a:t>
            </a:r>
            <a:endParaRPr lang="sk-SK" dirty="0"/>
          </a:p>
        </p:txBody>
      </p:sp>
      <p:pic>
        <p:nvPicPr>
          <p:cNvPr id="4" name="Obrázo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12776"/>
            <a:ext cx="7632848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08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681664" cy="1143000"/>
          </a:xfrm>
        </p:spPr>
        <p:txBody>
          <a:bodyPr/>
          <a:lstStyle/>
          <a:p>
            <a:r>
              <a:rPr lang="sk-SK" dirty="0"/>
              <a:t>T</a:t>
            </a:r>
            <a:r>
              <a:rPr lang="sk-SK" dirty="0" smtClean="0"/>
              <a:t>ermínovaný </a:t>
            </a:r>
            <a:r>
              <a:rPr lang="sk-SK" dirty="0"/>
              <a:t>vklad – over </a:t>
            </a:r>
            <a:r>
              <a:rPr lang="sk-SK" dirty="0" err="1"/>
              <a:t>night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492896"/>
            <a:ext cx="7620000" cy="3124944"/>
          </a:xfrm>
        </p:spPr>
        <p:txBody>
          <a:bodyPr/>
          <a:lstStyle/>
          <a:p>
            <a:r>
              <a:rPr lang="sk-SK" dirty="0" smtClean="0"/>
              <a:t>Pre </a:t>
            </a:r>
            <a:r>
              <a:rPr lang="sk-SK" dirty="0"/>
              <a:t>privátnu </a:t>
            </a:r>
            <a:r>
              <a:rPr lang="sk-SK" dirty="0" smtClean="0"/>
              <a:t>a </a:t>
            </a:r>
            <a:r>
              <a:rPr lang="sk-SK" dirty="0"/>
              <a:t>pre firemnú </a:t>
            </a:r>
            <a:r>
              <a:rPr lang="sk-SK" dirty="0" smtClean="0"/>
              <a:t>klientelu</a:t>
            </a:r>
          </a:p>
          <a:p>
            <a:r>
              <a:rPr lang="sk-SK" dirty="0" smtClean="0"/>
              <a:t>Možnosť zhodnotenia  v  </a:t>
            </a:r>
            <a:r>
              <a:rPr lang="sk-SK" dirty="0" err="1" smtClean="0"/>
              <a:t>ultra</a:t>
            </a:r>
            <a:r>
              <a:rPr lang="sk-SK" dirty="0" smtClean="0"/>
              <a:t> krátkom období</a:t>
            </a:r>
          </a:p>
          <a:p>
            <a:r>
              <a:rPr lang="sk-SK" dirty="0" smtClean="0"/>
              <a:t>Realizovanie obchodu –  do 17:00 pracovného dňa</a:t>
            </a:r>
          </a:p>
          <a:p>
            <a:r>
              <a:rPr lang="sk-SK" dirty="0" smtClean="0"/>
              <a:t>Pripísanie prostriedkov –  9:00 nasledujúceho dňa</a:t>
            </a:r>
          </a:p>
          <a:p>
            <a:r>
              <a:rPr lang="sk-SK" dirty="0"/>
              <a:t>Individuálna úroková </a:t>
            </a:r>
            <a:r>
              <a:rPr lang="sk-SK" dirty="0" smtClean="0"/>
              <a:t>sadzba</a:t>
            </a:r>
          </a:p>
          <a:p>
            <a:r>
              <a:rPr lang="sk-SK" dirty="0"/>
              <a:t>prostredníctvom </a:t>
            </a:r>
            <a:r>
              <a:rPr lang="sk-SK" dirty="0" smtClean="0"/>
              <a:t>i:deal</a:t>
            </a:r>
          </a:p>
          <a:p>
            <a:r>
              <a:rPr lang="sk-SK" dirty="0" smtClean="0"/>
              <a:t>Minimálny objem obchodu - 30</a:t>
            </a:r>
            <a:r>
              <a:rPr lang="sk-SK" dirty="0"/>
              <a:t> 000 </a:t>
            </a:r>
            <a:r>
              <a:rPr lang="sk-SK" dirty="0" smtClean="0"/>
              <a:t>EUR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3858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753672" cy="1143000"/>
          </a:xfrm>
        </p:spPr>
        <p:txBody>
          <a:bodyPr/>
          <a:lstStyle/>
          <a:p>
            <a:r>
              <a:rPr lang="sk-SK" dirty="0"/>
              <a:t>Termínovaný vklad – over </a:t>
            </a:r>
            <a:r>
              <a:rPr lang="sk-SK" dirty="0" err="1"/>
              <a:t>night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3610744" cy="233285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sk-SK" dirty="0"/>
              <a:t>u = K * i * </a:t>
            </a:r>
            <a:r>
              <a:rPr lang="sk-SK" dirty="0" smtClean="0"/>
              <a:t>t</a:t>
            </a:r>
            <a:r>
              <a:rPr lang="sk-SK" dirty="0"/>
              <a:t> </a:t>
            </a:r>
          </a:p>
          <a:p>
            <a:r>
              <a:rPr lang="sk-SK" dirty="0"/>
              <a:t>u – brutto úrok</a:t>
            </a:r>
          </a:p>
          <a:p>
            <a:r>
              <a:rPr lang="sk-SK" dirty="0"/>
              <a:t>K – istina</a:t>
            </a:r>
          </a:p>
          <a:p>
            <a:r>
              <a:rPr lang="sk-SK" dirty="0"/>
              <a:t>i – úroková sadzba = p/100</a:t>
            </a:r>
          </a:p>
          <a:p>
            <a:r>
              <a:rPr lang="sk-SK" dirty="0"/>
              <a:t>t – doba splatnosti – </a:t>
            </a:r>
            <a:r>
              <a:rPr lang="sk-SK" dirty="0" smtClean="0"/>
              <a:t>d/360</a:t>
            </a:r>
          </a:p>
        </p:txBody>
      </p:sp>
      <p:sp>
        <p:nvSpPr>
          <p:cNvPr id="6" name="Zástupný symbol obsahu 2"/>
          <p:cNvSpPr txBox="1">
            <a:spLocks/>
          </p:cNvSpPr>
          <p:nvPr/>
        </p:nvSpPr>
        <p:spPr>
          <a:xfrm>
            <a:off x="4139952" y="3429000"/>
            <a:ext cx="4211960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sk-SK" dirty="0"/>
              <a:t>K = 30.000,- EUR</a:t>
            </a:r>
          </a:p>
          <a:p>
            <a:pPr marL="114300" indent="0">
              <a:buNone/>
            </a:pPr>
            <a:r>
              <a:rPr lang="sk-SK" dirty="0"/>
              <a:t>i = 0,04 % </a:t>
            </a:r>
            <a:r>
              <a:rPr lang="sk-SK" dirty="0" err="1"/>
              <a:t>p.a</a:t>
            </a:r>
            <a:r>
              <a:rPr lang="sk-SK" dirty="0"/>
              <a:t>.</a:t>
            </a:r>
          </a:p>
          <a:p>
            <a:pPr marL="114300" indent="0">
              <a:buNone/>
            </a:pPr>
            <a:r>
              <a:rPr lang="sk-SK" dirty="0"/>
              <a:t>t = 3 dni</a:t>
            </a:r>
          </a:p>
          <a:p>
            <a:pPr marL="114300" indent="0">
              <a:buNone/>
            </a:pPr>
            <a:r>
              <a:rPr lang="sk-SK" dirty="0"/>
              <a:t>časový štandard – </a:t>
            </a:r>
            <a:r>
              <a:rPr lang="sk-SK" dirty="0" smtClean="0"/>
              <a:t>ACT/360</a:t>
            </a:r>
          </a:p>
          <a:p>
            <a:pPr marL="114300" indent="0">
              <a:buNone/>
            </a:pPr>
            <a:endParaRPr lang="sk-SK" dirty="0"/>
          </a:p>
          <a:p>
            <a:pPr marL="114300" indent="0">
              <a:buNone/>
            </a:pPr>
            <a:r>
              <a:rPr lang="sk-SK" dirty="0"/>
              <a:t>	u = K * i * t</a:t>
            </a:r>
          </a:p>
          <a:p>
            <a:pPr marL="114300" indent="0">
              <a:buNone/>
            </a:pPr>
            <a:r>
              <a:rPr lang="sk-SK" dirty="0" smtClean="0"/>
              <a:t>u </a:t>
            </a:r>
            <a:r>
              <a:rPr lang="sk-SK" dirty="0"/>
              <a:t>= 30 000 * 0,04 / 100 * 3 / 360</a:t>
            </a:r>
          </a:p>
          <a:p>
            <a:pPr marL="114300" indent="0">
              <a:buNone/>
            </a:pPr>
            <a:r>
              <a:rPr lang="sk-SK" dirty="0"/>
              <a:t>	</a:t>
            </a:r>
            <a:r>
              <a:rPr lang="sk-SK" dirty="0" smtClean="0"/>
              <a:t>u </a:t>
            </a:r>
            <a:r>
              <a:rPr lang="sk-SK" dirty="0"/>
              <a:t>= 0,10 EUR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3778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Úrokové sadzby Eurových TV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41257" y="1844824"/>
            <a:ext cx="7620000" cy="4800600"/>
          </a:xfrm>
        </p:spPr>
        <p:txBody>
          <a:bodyPr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marL="114300" indent="0">
              <a:buNone/>
            </a:pPr>
            <a:r>
              <a:rPr lang="sk-SK" dirty="0" smtClean="0"/>
              <a:t> </a:t>
            </a:r>
          </a:p>
          <a:p>
            <a:pPr marL="114300" indent="0">
              <a:buNone/>
            </a:pPr>
            <a:r>
              <a:rPr lang="sk-SK" b="1" dirty="0" smtClean="0"/>
              <a:t>Ukážka úrokových sadzieb pre </a:t>
            </a:r>
            <a:r>
              <a:rPr lang="sk-SK" b="1" dirty="0" err="1" smtClean="0"/>
              <a:t>Over-night</a:t>
            </a:r>
            <a:endParaRPr lang="sk-SK" b="1" dirty="0"/>
          </a:p>
          <a:p>
            <a:endParaRPr lang="sk-SK" dirty="0" smtClean="0"/>
          </a:p>
          <a:p>
            <a:r>
              <a:rPr lang="sk-SK" dirty="0" smtClean="0"/>
              <a:t>9/2005    O/N                                                   2%</a:t>
            </a:r>
          </a:p>
          <a:p>
            <a:r>
              <a:rPr lang="sk-SK" dirty="0" smtClean="0"/>
              <a:t>2/2009    O/N                                                   0,8%</a:t>
            </a:r>
          </a:p>
          <a:p>
            <a:r>
              <a:rPr lang="sk-SK" dirty="0" smtClean="0"/>
              <a:t>3/2016    O/N                                                   0,05%</a:t>
            </a:r>
            <a:endParaRPr lang="sk-SK" dirty="0"/>
          </a:p>
        </p:txBody>
      </p:sp>
      <p:pic>
        <p:nvPicPr>
          <p:cNvPr id="4" name="Obrázo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04" y="1412776"/>
            <a:ext cx="7056506" cy="240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94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5085184"/>
            <a:ext cx="7620000" cy="1143000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64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u="sng" dirty="0">
                <a:hlinkClick r:id="rId2"/>
              </a:rPr>
              <a:t>https://www.azpozicky.sk/definicie-pojmov/</a:t>
            </a:r>
            <a:endParaRPr lang="sk-SK" dirty="0"/>
          </a:p>
          <a:p>
            <a:r>
              <a:rPr lang="sk-SK" u="sng" dirty="0">
                <a:hlinkClick r:id="rId3"/>
              </a:rPr>
              <a:t>http://www.banky-na-slovensku.sk/terminovane-vklady/</a:t>
            </a:r>
            <a:endParaRPr lang="sk-SK" dirty="0"/>
          </a:p>
          <a:p>
            <a:r>
              <a:rPr lang="sk-SK" u="sng" dirty="0">
                <a:hlinkClick r:id="rId4"/>
              </a:rPr>
              <a:t>http://www.dicholding.com/sk/aktuality/investicie-s-dic/investicne-diamanty-stabilny-luxus-ktory-prekonava-inflaciu</a:t>
            </a:r>
            <a:endParaRPr lang="sk-SK" dirty="0"/>
          </a:p>
          <a:p>
            <a:r>
              <a:rPr lang="sk-SK" u="sng" dirty="0">
                <a:hlinkClick r:id="rId5"/>
              </a:rPr>
              <a:t>http://www.fininfo.sk/sk/ja-a-financie/rocna-percentualna-miera-nakladov</a:t>
            </a:r>
            <a:endParaRPr lang="sk-SK" dirty="0"/>
          </a:p>
          <a:p>
            <a:r>
              <a:rPr lang="sk-SK" u="sng" dirty="0">
                <a:hlinkClick r:id="rId6"/>
              </a:rPr>
              <a:t>http://www.pozickomania.sk/definicie/u/</a:t>
            </a:r>
            <a:endParaRPr lang="sk-SK" dirty="0"/>
          </a:p>
          <a:p>
            <a:r>
              <a:rPr lang="sk-SK" u="sng" dirty="0">
                <a:hlinkClick r:id="rId7"/>
              </a:rPr>
              <a:t>https://www.pss.sk/informacie/bankove-pojmy/</a:t>
            </a:r>
            <a:endParaRPr lang="sk-SK" dirty="0"/>
          </a:p>
          <a:p>
            <a:r>
              <a:rPr lang="sk-SK" u="sng" dirty="0">
                <a:hlinkClick r:id="rId8"/>
              </a:rPr>
              <a:t>http://www.stockexshadow.com/apple-live-charts</a:t>
            </a:r>
            <a:endParaRPr lang="sk-SK" dirty="0"/>
          </a:p>
          <a:p>
            <a:r>
              <a:rPr lang="sk-SK" u="sng" dirty="0">
                <a:hlinkClick r:id="rId9"/>
              </a:rPr>
              <a:t>http://www.tam.sk/sk/ponuka-fondov/harmonic-fond.html#vysledky-fondu</a:t>
            </a:r>
            <a:endParaRPr lang="sk-SK" dirty="0"/>
          </a:p>
          <a:p>
            <a:r>
              <a:rPr lang="sk-SK" u="sng" dirty="0">
                <a:hlinkClick r:id="rId10"/>
              </a:rPr>
              <a:t>http://www.tatrabanka.sk/sk/business/investovanie/zhodnocovanie/terminovane-vklady.html#podmienky</a:t>
            </a:r>
            <a:endParaRPr lang="sk-SK" dirty="0"/>
          </a:p>
          <a:p>
            <a:r>
              <a:rPr lang="sk-SK" u="sng" dirty="0">
                <a:hlinkClick r:id="rId11"/>
              </a:rPr>
              <a:t>http://www.tatrabanka.sk/sk/personal/sporenie-a-investovanie/investovanie/podielove-fondy/harmonic-fond.html#detaily</a:t>
            </a:r>
            <a:endParaRPr lang="sk-SK" dirty="0"/>
          </a:p>
          <a:p>
            <a:r>
              <a:rPr lang="sk-SK" u="sng" dirty="0">
                <a:hlinkClick r:id="rId12"/>
              </a:rPr>
              <a:t>http://www.tatrabanka.sk/sk/personal/sporenie-a-investovanie/investovanie/podielove-fondy/harmonic-fond.html#podmienky-na-ziskanie</a:t>
            </a:r>
            <a:endParaRPr lang="sk-SK" dirty="0"/>
          </a:p>
          <a:p>
            <a:r>
              <a:rPr lang="sk-SK" u="sng" dirty="0">
                <a:hlinkClick r:id="rId13"/>
              </a:rPr>
              <a:t>http://www.tatrabanka.sk/sk/personal/uvery/bezucelovy-uver.html</a:t>
            </a:r>
            <a:endParaRPr lang="sk-SK" dirty="0"/>
          </a:p>
          <a:p>
            <a:r>
              <a:rPr lang="sk-SK" u="sng" dirty="0">
                <a:hlinkClick r:id="rId14"/>
              </a:rPr>
              <a:t>http://www.tatrabanka.sk/sk/personal/uvery/bezucelovy-uver.html#detaily</a:t>
            </a:r>
            <a:endParaRPr lang="sk-SK" dirty="0"/>
          </a:p>
          <a:p>
            <a:r>
              <a:rPr lang="sk-SK" u="sng" dirty="0">
                <a:hlinkClick r:id="rId15"/>
              </a:rPr>
              <a:t>http://www.tatrabanka.sk/sk/personal/uvery/bezucelovy-uver.html#podmienky-na-ziskanie</a:t>
            </a:r>
            <a:endParaRPr lang="sk-SK" dirty="0"/>
          </a:p>
          <a:p>
            <a:r>
              <a:rPr lang="sk-SK" u="sng" dirty="0">
                <a:hlinkClick r:id="rId16"/>
              </a:rPr>
              <a:t>http://www.tatrabanka.sk/sk/personal/uvery/bezucelovy-uver/kalkulacka.html</a:t>
            </a:r>
            <a:endParaRPr lang="sk-SK" dirty="0"/>
          </a:p>
          <a:p>
            <a:r>
              <a:rPr lang="sk-SK" u="sng" dirty="0">
                <a:hlinkClick r:id="rId17"/>
              </a:rPr>
              <a:t>http://www.vyrocnaspravatatrabanka.sk/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9222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Tatra banka </a:t>
            </a:r>
            <a:r>
              <a:rPr lang="sk-SK" dirty="0" err="1" smtClean="0"/>
              <a:t>as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398262"/>
            <a:ext cx="7620000" cy="3412976"/>
          </a:xfrm>
        </p:spPr>
        <p:txBody>
          <a:bodyPr/>
          <a:lstStyle/>
          <a:p>
            <a:r>
              <a:rPr lang="sk-SK" dirty="0" err="1"/>
              <a:t>Raiffeisen</a:t>
            </a:r>
            <a:r>
              <a:rPr lang="sk-SK" dirty="0"/>
              <a:t> Bank </a:t>
            </a:r>
            <a:r>
              <a:rPr lang="sk-SK" dirty="0" err="1"/>
              <a:t>International</a:t>
            </a:r>
            <a:r>
              <a:rPr lang="sk-SK" dirty="0"/>
              <a:t> </a:t>
            </a:r>
            <a:endParaRPr lang="sk-SK" dirty="0" smtClean="0"/>
          </a:p>
          <a:p>
            <a:r>
              <a:rPr lang="sk-SK" dirty="0" smtClean="0"/>
              <a:t>Vznikla v 1990</a:t>
            </a:r>
          </a:p>
          <a:p>
            <a:r>
              <a:rPr lang="sk-SK" dirty="0" smtClean="0"/>
              <a:t>55 tisíc zamestnancov</a:t>
            </a:r>
          </a:p>
          <a:p>
            <a:r>
              <a:rPr lang="sk-SK" dirty="0" smtClean="0"/>
              <a:t>14,6 milióna klientov</a:t>
            </a:r>
          </a:p>
          <a:p>
            <a:r>
              <a:rPr lang="sk-SK" dirty="0" smtClean="0"/>
              <a:t>Najlepší internet </a:t>
            </a:r>
            <a:r>
              <a:rPr lang="sk-SK" dirty="0" err="1" smtClean="0"/>
              <a:t>banking</a:t>
            </a:r>
            <a:endParaRPr lang="sk-SK" dirty="0" smtClean="0"/>
          </a:p>
          <a:p>
            <a:r>
              <a:rPr lang="sk-SK" dirty="0" smtClean="0"/>
              <a:t>Najlepšie mobilné bankovníctvo</a:t>
            </a:r>
          </a:p>
          <a:p>
            <a:r>
              <a:rPr lang="sk-SK" dirty="0" smtClean="0"/>
              <a:t>Najlepší dizajn webovej stránky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507" y="2780928"/>
            <a:ext cx="4414678" cy="142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6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Ján a jeho bezúčelový úver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16832"/>
            <a:ext cx="7620000" cy="2476872"/>
          </a:xfrm>
        </p:spPr>
        <p:txBody>
          <a:bodyPr/>
          <a:lstStyle/>
          <a:p>
            <a:r>
              <a:rPr lang="sk-SK" dirty="0" smtClean="0"/>
              <a:t>Vek: 30rokov</a:t>
            </a:r>
          </a:p>
          <a:p>
            <a:r>
              <a:rPr lang="sk-SK" dirty="0" smtClean="0"/>
              <a:t>Bydlisko: Bratislava</a:t>
            </a:r>
          </a:p>
          <a:p>
            <a:r>
              <a:rPr lang="sk-SK" dirty="0" smtClean="0"/>
              <a:t>Predmet pôžičky:        </a:t>
            </a:r>
            <a:r>
              <a:rPr lang="sk-SK" dirty="0" err="1" smtClean="0"/>
              <a:t>Mazda</a:t>
            </a:r>
            <a:r>
              <a:rPr lang="sk-SK" dirty="0" smtClean="0"/>
              <a:t> </a:t>
            </a:r>
            <a:r>
              <a:rPr lang="sk-SK" dirty="0"/>
              <a:t>3 </a:t>
            </a:r>
            <a:r>
              <a:rPr lang="sk-SK" dirty="0" err="1" smtClean="0"/>
              <a:t>Hatchback</a:t>
            </a:r>
            <a:endParaRPr lang="sk-SK" dirty="0" smtClean="0"/>
          </a:p>
          <a:p>
            <a:r>
              <a:rPr lang="sk-SK" dirty="0" smtClean="0"/>
              <a:t>Cena auta:                    23.500</a:t>
            </a:r>
            <a:r>
              <a:rPr lang="sk-SK" dirty="0"/>
              <a:t>,- </a:t>
            </a:r>
            <a:r>
              <a:rPr lang="sk-SK" dirty="0" smtClean="0"/>
              <a:t>EUR</a:t>
            </a:r>
          </a:p>
          <a:p>
            <a:r>
              <a:rPr lang="sk-SK" dirty="0" smtClean="0"/>
              <a:t>Úspory:                         15.500</a:t>
            </a:r>
            <a:r>
              <a:rPr lang="sk-SK" dirty="0"/>
              <a:t>,- EUR</a:t>
            </a:r>
            <a:endParaRPr lang="sk-SK" dirty="0"/>
          </a:p>
        </p:txBody>
      </p:sp>
      <p:pic>
        <p:nvPicPr>
          <p:cNvPr id="6" name="Obrázok 5" descr="http://www.mazda.sk/assets/master/cars/all-new-mazda3/hatchback/exterior/16/mazda3-exterior-hatchback-lhd-her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93096"/>
            <a:ext cx="7416824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177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dirty="0"/>
              <a:t>Prehľad mesačných príjmov a výdavkov Jána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564904"/>
            <a:ext cx="7620000" cy="2260848"/>
          </a:xfrm>
        </p:spPr>
        <p:txBody>
          <a:bodyPr/>
          <a:lstStyle/>
          <a:p>
            <a:r>
              <a:rPr lang="sk-SK" dirty="0"/>
              <a:t>Brutto mzda			1.800,00 EUR</a:t>
            </a:r>
          </a:p>
          <a:p>
            <a:r>
              <a:rPr lang="sk-SK" dirty="0"/>
              <a:t>Netto mzda			1.322,84 EUR</a:t>
            </a:r>
          </a:p>
          <a:p>
            <a:r>
              <a:rPr lang="sk-SK" dirty="0"/>
              <a:t>Nájom za byt		  </a:t>
            </a:r>
            <a:r>
              <a:rPr lang="sk-SK" dirty="0"/>
              <a:t> </a:t>
            </a:r>
            <a:r>
              <a:rPr lang="sk-SK" dirty="0" smtClean="0"/>
              <a:t>400,00 </a:t>
            </a:r>
            <a:r>
              <a:rPr lang="sk-SK" dirty="0"/>
              <a:t>EUR </a:t>
            </a:r>
          </a:p>
          <a:p>
            <a:r>
              <a:rPr lang="sk-SK" dirty="0"/>
              <a:t>Ostatné náklady		   </a:t>
            </a:r>
            <a:r>
              <a:rPr lang="sk-SK" dirty="0" smtClean="0"/>
              <a:t>320,00 </a:t>
            </a:r>
            <a:r>
              <a:rPr lang="sk-SK" dirty="0"/>
              <a:t>EUR</a:t>
            </a:r>
          </a:p>
          <a:p>
            <a:r>
              <a:rPr lang="sk-SK" dirty="0"/>
              <a:t>Voľné prostriedky	            </a:t>
            </a:r>
            <a:r>
              <a:rPr lang="sk-SK" dirty="0" smtClean="0"/>
              <a:t>     602,84 </a:t>
            </a:r>
            <a:r>
              <a:rPr lang="sk-SK" dirty="0"/>
              <a:t>EUR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8231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Podmienky získania bezúčelového úveru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2780928"/>
            <a:ext cx="7620000" cy="2808312"/>
          </a:xfrm>
        </p:spPr>
        <p:txBody>
          <a:bodyPr/>
          <a:lstStyle/>
          <a:p>
            <a:pPr lvl="0"/>
            <a:r>
              <a:rPr lang="sk-SK" dirty="0"/>
              <a:t>trvalý pobyt na území SR</a:t>
            </a:r>
          </a:p>
          <a:p>
            <a:pPr lvl="0"/>
            <a:r>
              <a:rPr lang="sk-SK" dirty="0"/>
              <a:t>vek od 18 rokov v deň podania žiadosti</a:t>
            </a:r>
          </a:p>
          <a:p>
            <a:r>
              <a:rPr lang="sk-SK" dirty="0"/>
              <a:t>Zamestnanec – preukáže solventnosť a trvanie zamestnania minimálne za obdobie 3 mesiacov </a:t>
            </a:r>
            <a:r>
              <a:rPr lang="sk-SK" dirty="0" smtClean="0"/>
              <a:t>výška </a:t>
            </a:r>
            <a:r>
              <a:rPr lang="sk-SK" dirty="0"/>
              <a:t>príjmu sa overuje v Sociálnej </a:t>
            </a:r>
            <a:r>
              <a:rPr lang="sk-SK" dirty="0" smtClean="0"/>
              <a:t>poisťovni</a:t>
            </a:r>
          </a:p>
          <a:p>
            <a:pPr lvl="0"/>
            <a:r>
              <a:rPr lang="sk-SK" dirty="0"/>
              <a:t>vo výške od 500 do 25 000 eur</a:t>
            </a:r>
          </a:p>
          <a:p>
            <a:r>
              <a:rPr lang="sk-SK" dirty="0"/>
              <a:t>na obdobie 24 až 96 mesiacov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542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720" y="332656"/>
            <a:ext cx="5508225" cy="638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87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TAM-Harmonic</a:t>
            </a:r>
            <a:r>
              <a:rPr lang="sk-SK" dirty="0"/>
              <a:t> fond TB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sk-SK" dirty="0" smtClean="0"/>
              <a:t> </a:t>
            </a:r>
            <a:r>
              <a:rPr lang="sk-SK" b="1" dirty="0" smtClean="0"/>
              <a:t>Fond </a:t>
            </a:r>
            <a:r>
              <a:rPr lang="sk-SK" b="1" dirty="0"/>
              <a:t>dosahuje výnos z investovania do:</a:t>
            </a:r>
          </a:p>
          <a:p>
            <a:pPr lvl="0"/>
            <a:r>
              <a:rPr lang="sk-SK" dirty="0"/>
              <a:t>peňažných</a:t>
            </a:r>
          </a:p>
          <a:p>
            <a:pPr lvl="0"/>
            <a:r>
              <a:rPr lang="sk-SK" dirty="0"/>
              <a:t>dlhopisových</a:t>
            </a:r>
          </a:p>
          <a:p>
            <a:pPr lvl="0"/>
            <a:r>
              <a:rPr lang="sk-SK" dirty="0"/>
              <a:t>akciových a iných otvorených podielových fondov</a:t>
            </a:r>
          </a:p>
          <a:p>
            <a:r>
              <a:rPr lang="sk-SK" dirty="0"/>
              <a:t>a finančných derivátov</a:t>
            </a:r>
            <a:r>
              <a:rPr lang="sk-SK" dirty="0" smtClean="0"/>
              <a:t>.</a:t>
            </a:r>
          </a:p>
          <a:p>
            <a:endParaRPr lang="sk-SK" dirty="0"/>
          </a:p>
          <a:p>
            <a:pPr marL="114300" indent="0">
              <a:buNone/>
            </a:pPr>
            <a:r>
              <a:rPr lang="sk-SK" b="1" dirty="0" smtClean="0"/>
              <a:t> Podmienky </a:t>
            </a:r>
            <a:r>
              <a:rPr lang="sk-SK" b="1" dirty="0"/>
              <a:t>na získanie </a:t>
            </a:r>
            <a:r>
              <a:rPr lang="sk-SK" b="1" dirty="0" err="1"/>
              <a:t>Harmonic</a:t>
            </a:r>
            <a:r>
              <a:rPr lang="sk-SK" b="1" dirty="0"/>
              <a:t> fondu TB:</a:t>
            </a:r>
            <a:endParaRPr lang="sk-SK" dirty="0"/>
          </a:p>
          <a:p>
            <a:pPr lvl="0"/>
            <a:r>
              <a:rPr lang="sk-SK" dirty="0"/>
              <a:t>minimálna suma jednorazovej investície je 150,- EUR</a:t>
            </a:r>
          </a:p>
          <a:p>
            <a:pPr lvl="0"/>
            <a:r>
              <a:rPr lang="sk-SK" dirty="0"/>
              <a:t>vstupný poplatok z 0,00 % z investície</a:t>
            </a:r>
          </a:p>
          <a:p>
            <a:pPr lvl="0"/>
            <a:r>
              <a:rPr lang="sk-SK" dirty="0"/>
              <a:t>výstupný poplatok 0,00 % z investície po 3 rokoch od investovania</a:t>
            </a:r>
          </a:p>
          <a:p>
            <a:r>
              <a:rPr lang="sk-SK" dirty="0"/>
              <a:t>výstupný poplatok 5,00 % z investície do 3 rokov od investovania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6176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TAM-Harmonic</a:t>
            </a:r>
            <a:r>
              <a:rPr lang="sk-SK" dirty="0"/>
              <a:t> fond TB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597086"/>
              </p:ext>
            </p:extLst>
          </p:nvPr>
        </p:nvGraphicFramePr>
        <p:xfrm>
          <a:off x="215517" y="4581128"/>
          <a:ext cx="7776862" cy="2151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9306"/>
                <a:gridCol w="1432024"/>
                <a:gridCol w="1404144"/>
                <a:gridCol w="1945694"/>
                <a:gridCol w="1945694"/>
              </a:tblGrid>
              <a:tr h="5314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Fond</a:t>
                      </a:r>
                      <a:endParaRPr lang="sk-SK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Stav ku dňu</a:t>
                      </a:r>
                      <a:endParaRPr lang="sk-SK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Počet podielov</a:t>
                      </a:r>
                      <a:endParaRPr lang="sk-SK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Kurz podielu</a:t>
                      </a:r>
                      <a:endParaRPr lang="sk-SK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Hodnota v EUR</a:t>
                      </a:r>
                      <a:endParaRPr lang="sk-SK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00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TAM-HRF</a:t>
                      </a:r>
                      <a:endParaRPr lang="sk-SK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31.12.2013</a:t>
                      </a:r>
                      <a:endParaRPr lang="sk-SK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34 644</a:t>
                      </a:r>
                      <a:endParaRPr lang="sk-SK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0,035022</a:t>
                      </a:r>
                      <a:endParaRPr lang="sk-SK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1 213,30</a:t>
                      </a:r>
                      <a:endParaRPr lang="sk-SK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00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TAM-HRF</a:t>
                      </a:r>
                      <a:endParaRPr lang="sk-SK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31.12.2014</a:t>
                      </a:r>
                      <a:endParaRPr lang="sk-SK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58 722</a:t>
                      </a:r>
                      <a:endParaRPr lang="sk-SK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0,035649</a:t>
                      </a:r>
                      <a:endParaRPr lang="sk-SK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2 093,00</a:t>
                      </a:r>
                      <a:endParaRPr lang="sk-SK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00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TAM-HRF</a:t>
                      </a:r>
                      <a:endParaRPr lang="sk-SK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31.12.2015</a:t>
                      </a:r>
                      <a:endParaRPr lang="sk-SK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58 722</a:t>
                      </a:r>
                      <a:endParaRPr lang="sk-SK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0,034342</a:t>
                      </a:r>
                      <a:endParaRPr lang="sk-SK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2 016,63</a:t>
                      </a:r>
                      <a:endParaRPr lang="sk-SK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480392" y="1412776"/>
            <a:ext cx="7620000" cy="4800600"/>
          </a:xfrm>
        </p:spPr>
        <p:txBody>
          <a:bodyPr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pPr marL="114300" indent="0">
              <a:buNone/>
            </a:pPr>
            <a:r>
              <a:rPr lang="sk-SK" dirty="0" smtClean="0"/>
              <a:t>Jednorazový vklad           8.11.2013        1.200,00 EUR</a:t>
            </a:r>
          </a:p>
          <a:p>
            <a:pPr marL="114300" indent="0">
              <a:buNone/>
            </a:pPr>
            <a:r>
              <a:rPr lang="sk-SK" dirty="0" smtClean="0"/>
              <a:t>                                         29.12.2014            </a:t>
            </a:r>
            <a:r>
              <a:rPr lang="sk-SK" dirty="0"/>
              <a:t>862,65 EUR</a:t>
            </a:r>
            <a:endParaRPr lang="sk-SK" dirty="0"/>
          </a:p>
        </p:txBody>
      </p:sp>
      <p:pic>
        <p:nvPicPr>
          <p:cNvPr id="7" name="Obrázok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75970"/>
            <a:ext cx="7992888" cy="273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54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Vývoj ceny vybraných komodít</a:t>
            </a:r>
            <a:endParaRPr lang="sk-SK" dirty="0"/>
          </a:p>
        </p:txBody>
      </p:sp>
      <p:pic>
        <p:nvPicPr>
          <p:cNvPr id="4" name="Obrázo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84784"/>
            <a:ext cx="7992888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28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usediace">
  <a:themeElements>
    <a:clrScheme name="Susediac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ediac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122</TotalTime>
  <Words>326</Words>
  <Application>Microsoft Office PowerPoint</Application>
  <PresentationFormat>Prezentácia na obrazovke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Susediace</vt:lpstr>
      <vt:lpstr>Tatra banka a.s.</vt:lpstr>
      <vt:lpstr>Tatra banka as</vt:lpstr>
      <vt:lpstr>Ján a jeho bezúčelový úver</vt:lpstr>
      <vt:lpstr>Prehľad mesačných príjmov a výdavkov Jána</vt:lpstr>
      <vt:lpstr>Podmienky získania bezúčelového úveru</vt:lpstr>
      <vt:lpstr>Prezentácia programu PowerPoint</vt:lpstr>
      <vt:lpstr>TAM-Harmonic fond TB</vt:lpstr>
      <vt:lpstr>TAM-Harmonic fond TB</vt:lpstr>
      <vt:lpstr>Vývoj ceny vybraných komodít</vt:lpstr>
      <vt:lpstr>Vývoj ceny vybraných komodít</vt:lpstr>
      <vt:lpstr>Termínovaný vklad – over night</vt:lpstr>
      <vt:lpstr>Termínovaný vklad – over night</vt:lpstr>
      <vt:lpstr>Úrokové sadzby Eurových TV</vt:lpstr>
      <vt:lpstr>Ďakujem za pozornosť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Smod</dc:creator>
  <cp:lastModifiedBy>Smod</cp:lastModifiedBy>
  <cp:revision>29</cp:revision>
  <dcterms:created xsi:type="dcterms:W3CDTF">2016-04-03T19:03:09Z</dcterms:created>
  <dcterms:modified xsi:type="dcterms:W3CDTF">2016-04-03T21:05:09Z</dcterms:modified>
</cp:coreProperties>
</file>